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media/image7.jpg" ContentType="image/jpeg"/>
  <Override PartName="/ppt/notesSlides/notesSlide4.xml" ContentType="application/vnd.openxmlformats-officedocument.presentationml.notesSlide+xml"/>
  <Override PartName="/ppt/media/image8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3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5.jpg" ContentType="image/jpeg"/>
  <Override PartName="/ppt/notesSlides/notesSlide16.xml" ContentType="application/vnd.openxmlformats-officedocument.presentationml.notesSlide+xml"/>
  <Override PartName="/ppt/media/image16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8.jpg" ContentType="image/jpeg"/>
  <Override PartName="/ppt/notesSlides/notesSlide19.xml" ContentType="application/vnd.openxmlformats-officedocument.presentationml.notesSlide+xml"/>
  <Override PartName="/ppt/media/image19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1.jpg" ContentType="image/jpe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26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30.jp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5" r:id="rId3"/>
    <p:sldId id="301" r:id="rId4"/>
    <p:sldId id="297" r:id="rId5"/>
    <p:sldId id="298" r:id="rId6"/>
    <p:sldId id="299" r:id="rId7"/>
    <p:sldId id="363" r:id="rId8"/>
    <p:sldId id="306" r:id="rId9"/>
    <p:sldId id="364" r:id="rId10"/>
    <p:sldId id="365" r:id="rId11"/>
    <p:sldId id="317" r:id="rId12"/>
    <p:sldId id="308" r:id="rId13"/>
    <p:sldId id="366" r:id="rId14"/>
    <p:sldId id="309" r:id="rId15"/>
    <p:sldId id="310" r:id="rId16"/>
    <p:sldId id="311" r:id="rId17"/>
    <p:sldId id="286" r:id="rId18"/>
    <p:sldId id="302" r:id="rId19"/>
    <p:sldId id="285" r:id="rId20"/>
    <p:sldId id="357" r:id="rId21"/>
    <p:sldId id="359" r:id="rId22"/>
    <p:sldId id="360" r:id="rId23"/>
    <p:sldId id="312" r:id="rId24"/>
    <p:sldId id="288" r:id="rId25"/>
    <p:sldId id="362" r:id="rId26"/>
    <p:sldId id="361" r:id="rId27"/>
    <p:sldId id="313" r:id="rId28"/>
    <p:sldId id="358" r:id="rId29"/>
    <p:sldId id="314" r:id="rId30"/>
    <p:sldId id="259" r:id="rId31"/>
    <p:sldId id="315" r:id="rId32"/>
    <p:sldId id="304" r:id="rId33"/>
    <p:sldId id="273" r:id="rId34"/>
    <p:sldId id="319" r:id="rId35"/>
    <p:sldId id="303" r:id="rId36"/>
    <p:sldId id="300" r:id="rId37"/>
    <p:sldId id="367" r:id="rId38"/>
    <p:sldId id="318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orient="horz" pos="1643" userDrawn="1">
          <p15:clr>
            <a:srgbClr val="A4A3A4"/>
          </p15:clr>
        </p15:guide>
        <p15:guide id="3" pos="5504">
          <p15:clr>
            <a:srgbClr val="A4A3A4"/>
          </p15:clr>
        </p15:guide>
        <p15:guide id="4" pos="3016" userDrawn="1">
          <p15:clr>
            <a:srgbClr val="A4A3A4"/>
          </p15:clr>
        </p15:guide>
        <p15:guide id="5" pos="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0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02" y="67"/>
      </p:cViewPr>
      <p:guideLst>
        <p:guide orient="horz" pos="259"/>
        <p:guide orient="horz" pos="1643"/>
        <p:guide pos="5504"/>
        <p:guide pos="3016"/>
        <p:guide pos="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8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6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1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93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50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61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87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84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8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15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7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54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9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3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1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81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01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2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81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49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48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488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74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1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2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4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slovari.yandex.ru/~&#1082;&#1085;&#1080;&#1075;&#1080;/&#1060;&#1080;&#1083;&#1086;&#1089;&#1086;&#1092;&#1089;&#1082;&#1080;&#1081;%20&#1089;&#1083;&#1086;&#1074;&#1072;&#1088;&#1100;/&#1071;&#1089;&#1087;&#1077;&#1088;&#1089;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eb-local.rudn.ru/web-local/prep/prep_1872/" TargetMode="External"/><Relationship Id="rId5" Type="http://schemas.openxmlformats.org/officeDocument/2006/relationships/hyperlink" Target="http://ariom.ru/wiki/MerabMamardashvili?show_comments=1#h711-1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Философия и мировоззрение</a:t>
            </a:r>
          </a:p>
          <a:p>
            <a:pPr algn="l"/>
            <a:r>
              <a:rPr lang="ru-RU" sz="2400" b="1" spc="300">
                <a:solidFill>
                  <a:schemeClr val="bg1"/>
                </a:solidFill>
                <a:latin typeface="Trebuchet MS"/>
                <a:cs typeface="Trebuchet MS"/>
              </a:rPr>
              <a:t>Функции философии.</a:t>
            </a:r>
            <a:endParaRPr lang="ru-RU" sz="2400" b="1" spc="3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ds02.infourok.ru/uploads/ex/0a9e/0003b41d-3143afcd/4/img0.jpg">
            <a:extLst>
              <a:ext uri="{FF2B5EF4-FFF2-40B4-BE49-F238E27FC236}">
                <a16:creationId xmlns:a16="http://schemas.microsoft.com/office/drawing/2014/main" id="{467C47BA-6ABE-4974-8AF8-F7FEE374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2" y="0"/>
            <a:ext cx="81496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get-zen_doc/1592433/pub_5e2742172b616959fd640bb4_5e274354ba281e00ae0ce43a/scale_1200">
            <a:extLst>
              <a:ext uri="{FF2B5EF4-FFF2-40B4-BE49-F238E27FC236}">
                <a16:creationId xmlns:a16="http://schemas.microsoft.com/office/drawing/2014/main" id="{F45E5911-17AE-402D-BF0E-620E4914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294" y="1153886"/>
            <a:ext cx="6736044" cy="35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8972FAE-5FA2-4E3D-9B15-1929EBAD3FC1}"/>
              </a:ext>
            </a:extLst>
          </p:cNvPr>
          <p:cNvSpPr/>
          <p:nvPr/>
        </p:nvSpPr>
        <p:spPr>
          <a:xfrm>
            <a:off x="355600" y="504094"/>
            <a:ext cx="6033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Бытовое представление о критике:</a:t>
            </a:r>
          </a:p>
        </p:txBody>
      </p:sp>
    </p:spTree>
    <p:extLst>
      <p:ext uri="{BB962C8B-B14F-4D97-AF65-F5344CB8AC3E}">
        <p14:creationId xmlns:p14="http://schemas.microsoft.com/office/powerpoint/2010/main" val="273086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3" y="7547"/>
            <a:ext cx="2211565" cy="4036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624" y="147783"/>
            <a:ext cx="5246576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Философское представление о критике: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Принцип методологического сомнения Декарт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положил в основу любого размышления.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ru-RU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«Без сомнения мышление не может начаться».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Единственным несомненным для человека фактом является факт его собственного сомнения (мышления). Таким образом, способность сомневаться становится гарантом способности мыслить, а она в вою очередь является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гаранотом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существования индивида.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Начав с принципа методологического сомнения, Р. Декарт пришел к формулировке своего известного положения 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en-US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ogito</a:t>
            </a:r>
            <a:r>
              <a:rPr 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ergo sum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(Мыслю, следовательно, существую).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03" y="363595"/>
            <a:ext cx="2886208" cy="366136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A761416-38AF-4706-B464-B83B3A4062B0}"/>
              </a:ext>
            </a:extLst>
          </p:cNvPr>
          <p:cNvSpPr/>
          <p:nvPr/>
        </p:nvSpPr>
        <p:spPr>
          <a:xfrm>
            <a:off x="5704114" y="4172967"/>
            <a:ext cx="3935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latin typeface="Arial Black" panose="020B0A04020102020204" pitchFamily="34" charset="0"/>
                <a:ea typeface="Times New Roman" panose="02020603050405020304" pitchFamily="18" charset="0"/>
              </a:rPr>
              <a:t>Р. Декарт</a:t>
            </a:r>
            <a:r>
              <a:rPr lang="ru-RU" b="1" dirty="0">
                <a:latin typeface="Arial Black" panose="020B0A04020102020204" pitchFamily="34" charset="0"/>
                <a:ea typeface="Times New Roman" panose="02020603050405020304" pitchFamily="18" charset="0"/>
              </a:rPr>
              <a:t> (1596 – 1650). </a:t>
            </a:r>
          </a:p>
        </p:txBody>
      </p:sp>
    </p:spTree>
    <p:extLst>
      <p:ext uri="{BB962C8B-B14F-4D97-AF65-F5344CB8AC3E}">
        <p14:creationId xmlns:p14="http://schemas.microsoft.com/office/powerpoint/2010/main" val="334612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151086" y="3686629"/>
            <a:ext cx="5125337" cy="551541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r>
              <a:rPr lang="ru-RU" sz="2000" b="1" dirty="0">
                <a:solidFill>
                  <a:srgbClr val="333333"/>
                </a:solidFill>
                <a:latin typeface="Arial" panose="020B0604020202020204" pitchFamily="34" charset="0"/>
              </a:rPr>
              <a:t>Фридрих Ницше 1844 - 1900</a:t>
            </a:r>
            <a:br>
              <a:rPr lang="ru-RU" sz="2000" b="1" dirty="0">
                <a:solidFill>
                  <a:srgbClr val="333333"/>
                </a:solidFill>
                <a:latin typeface="Arial" panose="020B0604020202020204" pitchFamily="34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www.thoughtco.com/thmb/4mstAOLR6YwxPlYnFkgi5ig1sPM=/1399x987/filters:fill(auto,1)/nietzscheportrait-a6cfe34a104349e5b59991a1c94ea482.jpg">
            <a:extLst>
              <a:ext uri="{FF2B5EF4-FFF2-40B4-BE49-F238E27FC236}">
                <a16:creationId xmlns:a16="http://schemas.microsoft.com/office/drawing/2014/main" id="{5E0C2E20-7025-4588-B0F2-A65A501F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87" y="488066"/>
            <a:ext cx="4422736" cy="31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CD43CA-9747-4DC9-AC68-664B1BA19A2D}"/>
              </a:ext>
            </a:extLst>
          </p:cNvPr>
          <p:cNvSpPr/>
          <p:nvPr/>
        </p:nvSpPr>
        <p:spPr>
          <a:xfrm>
            <a:off x="174171" y="616857"/>
            <a:ext cx="5268685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Фундаментальная концепция Ницше  включает в себя особые критерии оценки действительности, поставившие под сомнение основополагающие принципы действующих форм морали, религии, культуры и общественно-политических отношений. Будучи изложенными в афористической манере, сочинения Ницше получают неоднозначные интерпретации, вызывая много разногласий.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31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873" y="171093"/>
            <a:ext cx="8201891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МЕТОДОЛОГИЧЕСКАЯ ФУНКЦИЯ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заключается в определении общих правил и принципов человеческой деятельности. Открывая и описывая новые стороны развития, философия оказывает содействие приросту научных знаний, создает предпосылки для научных открытий.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Философская методология способна помогать другим формам духовной культуры, и частным наукам в решении теоретических проблем. Важное значение имеет участие философии в создании гипотез и теорий.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Общие философские понятия и принципы проникают в естественные и гуманитарные науки, участвуя в генезисе теорий в качестве общих регулятивов и внутренних элементов.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4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6" y="230910"/>
            <a:ext cx="863047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ПРОГНОСТИЧЕСКИЕ ФУНКЦИИ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Находясь на переднем крае человеческой мысли, философия всегда опережает свое время. Взгляд философии на мир и человека гораздо шире, чем точка зрения здравого смысла. Часто говорят, что философы рассматривают реальность, настоящее, с позиций будущего. Многие идеи философов, которые воспринимались современниками как утопичные, нашли свою реализацию спустя годы или даже столетия.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Классическим примером здесь может быть атомистическая модель мира Демокрита (460 до н.э. – 370 до н.э.), которая была исключительно умозрительной, теоретической конструкцией. Однако, философское учение Демокрита заложило вектор естественнонаучного поиска, который спустя столетия привел к формированию современной физической картине мира.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7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171093"/>
            <a:ext cx="824243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ПЕДАГОГИЧЕСКАЯ ФУНКЦИЯ.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 fontAlgn="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Практическим значением философии является непосредственное влияние ее на формирование личности. Эта функция вытекает из способности философии оказывать, по мере усвоения знаний о ней, формирующее воздействие на интеллект человека. На основе философии формируется картина мира, иерархия ценностей, способность подчинять свои желания и эмоциональные порывы высоким идеалам. Автономная, свободно мыслящая личность является конечным продуктом философских концепций и систем. Именно здесь кроется разгадка знаменитого древнего философского изречения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«Познай самого себя»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(Бибихин В.).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2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" y="49190"/>
            <a:ext cx="7546430" cy="5269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5" y="157019"/>
            <a:ext cx="6715125" cy="231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x-none" b="1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МИРОВОЗЗРЕНЧЕСКАЯ ФУНКЦИЯ</a:t>
            </a:r>
            <a:r>
              <a:rPr lang="x-none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x-none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x-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Будучи теоретическим ядром мировоззрения, философия осмысливает предельные основания культуры, задавая систему координат повседневной деятельности человека. Именно поэтому философию иногда называют самосознанием культуры.</a:t>
            </a:r>
            <a:endParaRPr lang="ru-RU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3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 </a:t>
            </a:r>
            <a:br>
              <a:rPr lang="ru-RU" sz="2000" i="1" dirty="0"/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235" y="860612"/>
            <a:ext cx="8579223" cy="40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dirty="0"/>
              <a:t>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493"/>
            <a:ext cx="9144000" cy="5511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876" y="64054"/>
            <a:ext cx="425363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sz="2000" b="1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Мировоззрение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представляет собой совокупность взглядов на мир, общество, человека, на положение человека в мире, оно включает представления о добре и зле, о должном, о ценностях. </a:t>
            </a:r>
            <a:endParaRPr lang="ru-RU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98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9863" y="1071340"/>
            <a:ext cx="7454619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thejizn.com/wp-content/uploads/2016/01/seguros-de-pesso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19"/>
            <a:ext cx="9118456" cy="4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6483" y="3173506"/>
            <a:ext cx="7347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ru-RU" dirty="0"/>
            </a:b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276484" y="4053191"/>
            <a:ext cx="8181716" cy="745787"/>
          </a:xfrm>
        </p:spPr>
        <p:txBody>
          <a:bodyPr>
            <a:noAutofit/>
          </a:bodyPr>
          <a:lstStyle/>
          <a:p>
            <a:pPr algn="l"/>
            <a:br>
              <a:rPr lang="ru-RU" sz="2800" i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br>
              <a:rPr lang="ru-RU" sz="2800" i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br>
              <a:rPr lang="ru-RU" sz="18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181" y="4293428"/>
            <a:ext cx="8435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Каждый человек имеет свое собственное мировоззрение, т.е. у каждого имеется какое-то общее представление о мире, обществе и о себе. </a:t>
            </a:r>
            <a:endParaRPr lang="ru-RU" dirty="0"/>
          </a:p>
        </p:txBody>
      </p:sp>
      <p:sp>
        <p:nvSpPr>
          <p:cNvPr id="7" name="Rectangle 6"/>
          <p:cNvSpPr/>
          <p:nvPr/>
        </p:nvSpPr>
        <p:spPr>
          <a:xfrm>
            <a:off x="6400798" y="-10487"/>
            <a:ext cx="2623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МИРОВОЗЗРЕНИЕ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способ духовно-практического освоение действительности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5685" y="1480905"/>
            <a:ext cx="27649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МИРОВОЗЗРЕНИЕ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формируется условиями жизни, опытом, совокупронстью знаний, убеждений, оценок человека.</a:t>
            </a:r>
          </a:p>
        </p:txBody>
      </p:sp>
    </p:spTree>
    <p:extLst>
      <p:ext uri="{BB962C8B-B14F-4D97-AF65-F5344CB8AC3E}">
        <p14:creationId xmlns:p14="http://schemas.microsoft.com/office/powerpoint/2010/main" val="9420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918" y="161365"/>
            <a:ext cx="5791200" cy="4572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rgbClr val="0070C0"/>
                </a:solidFill>
              </a:rPr>
              <a:t>		</a:t>
            </a:r>
            <a:r>
              <a:rPr lang="ru-RU" sz="28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Базовое определение:</a:t>
            </a:r>
            <a:endParaRPr lang="en-US" sz="3200" b="1" i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2" y="197224"/>
            <a:ext cx="2247154" cy="410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012" y="1057742"/>
            <a:ext cx="8486588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– это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рационально-теоретическая форма духовной культуры</a:t>
            </a: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предметом которой являются универсальные связи человека с миром.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выступает самосознанием общечеловеческой культуры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выдвигая рациональные и ценностные ориентиры перед Человеком и Обществом, вырабатывает </a:t>
            </a: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предельно общие 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представления о мире и месте человека в нем.</a:t>
            </a:r>
            <a:endParaRPr lang="ru-RU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26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20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64017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841FF0-C68B-49F7-B21C-897D03639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" y="191796"/>
            <a:ext cx="7769225" cy="43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65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75" y="84305"/>
            <a:ext cx="8768683" cy="1763949"/>
          </a:xfrm>
        </p:spPr>
        <p:txBody>
          <a:bodyPr>
            <a:noAutofit/>
          </a:bodyPr>
          <a:lstStyle/>
          <a:p>
            <a:pPr algn="l"/>
            <a:br>
              <a:rPr lang="ru-RU" sz="2800" dirty="0"/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br>
              <a:rPr lang="ru-RU" sz="2800" dirty="0">
                <a:solidFill>
                  <a:srgbClr val="00B0F0"/>
                </a:solidFill>
                <a:latin typeface="Trebuchet MS" pitchFamily="34" charset="0"/>
              </a:rPr>
            </a:br>
            <a:endParaRPr lang="en-US" sz="2800" b="1" dirty="0">
              <a:solidFill>
                <a:srgbClr val="00B0F0"/>
              </a:solidFill>
              <a:latin typeface="Trebuchet MS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21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1" name="Picture 10" descr="cover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819"/>
            <a:ext cx="9063142" cy="35388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F5AFF83-B79F-489A-A858-08F638F225A3}"/>
              </a:ext>
            </a:extLst>
          </p:cNvPr>
          <p:cNvSpPr/>
          <p:nvPr/>
        </p:nvSpPr>
        <p:spPr>
          <a:xfrm>
            <a:off x="850605" y="312739"/>
            <a:ext cx="6007395" cy="3541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Структура мировоззрения: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знания,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духовные ценности,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принципы,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идеалы, 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убеждения.</a:t>
            </a:r>
            <a:endParaRPr lang="ru-RU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0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22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3074" name="Picture 2" descr="http://www.wallpapers.ru/uploads/images/00/20/85/2011/10/12/wallpapers_ru_teo_linka_1600x1200_boy_on_the_planet.jpg">
            <a:extLst>
              <a:ext uri="{FF2B5EF4-FFF2-40B4-BE49-F238E27FC236}">
                <a16:creationId xmlns:a16="http://schemas.microsoft.com/office/drawing/2014/main" id="{0BA4EABB-5257-4896-A413-17DE2129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0527"/>
            <a:ext cx="5772536" cy="432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3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618836"/>
            <a:ext cx="6580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Мировоззрение проявляется в делах, поступках, решениях. Мировоззрение проявляется в сознании, но не растворяется в нем. Это значит, что не каждое убеждение можно считать частью мировоззрения.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1514764" y="2608263"/>
            <a:ext cx="72585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Мировоззрение не просто картина мира, общества, в которую в качестве одной из деталей включен субъект. Мировоззрение включает в себя также определенное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отношение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человека к миру и обществу, их оценку: мир может представляться как светлым и радостным, дружелюбным и полным чудес,  так и мрачным, безнадежным и пугающим. 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535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480489"/>
            <a:ext cx="6229824" cy="552122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rgbClr val="0070C0"/>
                </a:solidFill>
              </a:rPr>
              <a:t>		</a:t>
            </a:r>
            <a:endParaRPr lang="en-US" sz="2800" b="1" dirty="0">
              <a:solidFill>
                <a:srgbClr val="0070C0"/>
              </a:solidFill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" y="4250269"/>
            <a:ext cx="2411146" cy="440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762" y="806849"/>
            <a:ext cx="4884586" cy="3663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875" y="1598730"/>
            <a:ext cx="3487015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рационально-теоретический</a:t>
            </a:r>
          </a:p>
          <a:p>
            <a:pPr marL="285750" indent="-28575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жизненно-практический. </a:t>
            </a:r>
            <a:endParaRPr lang="ru-RU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656" y="480489"/>
            <a:ext cx="8999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точки зрение функционирования в мировоззрении выделяют два уровня: </a:t>
            </a:r>
          </a:p>
        </p:txBody>
      </p:sp>
    </p:spTree>
    <p:extLst>
      <p:ext uri="{BB962C8B-B14F-4D97-AF65-F5344CB8AC3E}">
        <p14:creationId xmlns:p14="http://schemas.microsoft.com/office/powerpoint/2010/main" val="342174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25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862519"/>
            <a:ext cx="6326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5122" name="Picture 2" descr="https://rdcompany.ru/wp-content/uploads/2020/07/6.jpg">
            <a:extLst>
              <a:ext uri="{FF2B5EF4-FFF2-40B4-BE49-F238E27FC236}">
                <a16:creationId xmlns:a16="http://schemas.microsoft.com/office/drawing/2014/main" id="{19E8D4F1-5F1C-4D5D-965F-118B50EA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" y="11293"/>
            <a:ext cx="9123924" cy="51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11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9817" y="4504698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008000"/>
                </a:solidFill>
                <a:latin typeface="Trebuchet MS"/>
                <a:cs typeface="Trebuchet MS"/>
              </a:rPr>
              <a:pPr algn="ctr"/>
              <a:t>26</a:t>
            </a:fld>
            <a:endParaRPr lang="en-US" dirty="0">
              <a:solidFill>
                <a:srgbClr val="008000"/>
              </a:solidFill>
              <a:latin typeface="Trebuchet MS"/>
              <a:cs typeface="Trebuchet M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4429506"/>
            <a:ext cx="2411146" cy="44004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62673" y="4663175"/>
            <a:ext cx="544251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673" y="4712328"/>
            <a:ext cx="5442512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80576" y="4712328"/>
            <a:ext cx="331015" cy="0"/>
          </a:xfrm>
          <a:prstGeom prst="line">
            <a:avLst/>
          </a:prstGeom>
          <a:ln w="381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80576" y="4662788"/>
            <a:ext cx="331015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2673" y="4647303"/>
            <a:ext cx="5442512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80576" y="4646916"/>
            <a:ext cx="331015" cy="0"/>
          </a:xfrm>
          <a:prstGeom prst="line">
            <a:avLst/>
          </a:prstGeom>
          <a:ln w="127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http://esystem.pfur.ru/pluginfile.php/9104/mod_page/content/10/%D0%94%D0%B5%D0%BC%D0%BE%D0%BA%D1%80%D0%B8%D1%82_2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374843"/>
            <a:ext cx="594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8" name="AutoShape 2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4" descr="https://regnum.ru/uploads/pictures/news/2016/11/24/regnum_picture_147997503138104_normal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742953" y="921229"/>
            <a:ext cx="3537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4102" name="Picture 6" descr="https://avatars.mds.yandex.net/get-zen_doc/1704910/pub_5fbcc46d4b9b1b331db52442_5fbcc8c7d81aaf181b6e5346/scale_1200">
            <a:extLst>
              <a:ext uri="{FF2B5EF4-FFF2-40B4-BE49-F238E27FC236}">
                <a16:creationId xmlns:a16="http://schemas.microsoft.com/office/drawing/2014/main" id="{B13459E9-6422-4514-989A-50A905CF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39" y="119516"/>
            <a:ext cx="4337986" cy="30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avatars.mds.yandex.net/get-zen_doc/169683/pub_5d6ff7d4ec575b00ac09eeb0_5d6ffbf9bc251400ade4e106/scale_1200">
            <a:extLst>
              <a:ext uri="{FF2B5EF4-FFF2-40B4-BE49-F238E27FC236}">
                <a16:creationId xmlns:a16="http://schemas.microsoft.com/office/drawing/2014/main" id="{004749EB-CC11-41CA-9B90-F7546D87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6312"/>
            <a:ext cx="5076304" cy="338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36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4873" y="840509"/>
            <a:ext cx="797098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миропонимание, мировосприятие, мироотношение. 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Миропонимание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(картина мира) интеллектуальная составляющая мировоззрения. 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Мировосприятие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 эмоционально-чувственная составляющая мировоззрения. 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Мироотношение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или концепция практических действий, - это совокупность ценностных установок человека, его убеждений, определяющих позицию по тем или иным жизненно важным вопросам, его готовность к определенному типу действий и способам достижения целей.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906" y="296231"/>
            <a:ext cx="8001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точки зрения содержания в структуре мировоззрения различают: </a:t>
            </a:r>
            <a:endParaRPr lang="ru-RU" sz="2000" b="1" i="1" dirty="0"/>
          </a:p>
        </p:txBody>
      </p:sp>
    </p:spTree>
    <p:extLst>
      <p:ext uri="{BB962C8B-B14F-4D97-AF65-F5344CB8AC3E}">
        <p14:creationId xmlns:p14="http://schemas.microsoft.com/office/powerpoint/2010/main" val="148787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cf2.ppt-online.org/files2/slide/a/ApHCjvGJl6O5I17bFfue39YoXMcUnh0z8ZVWykBdsq/slide-3.jpg">
            <a:extLst>
              <a:ext uri="{FF2B5EF4-FFF2-40B4-BE49-F238E27FC236}">
                <a16:creationId xmlns:a16="http://schemas.microsoft.com/office/drawing/2014/main" id="{05CC3588-CE9C-4F16-BF16-0DFB7142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6" y="0"/>
            <a:ext cx="86429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07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461861"/>
            <a:ext cx="4572000" cy="46130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В центре мировоззрения всегда находится конкретный человек, мировоззрение всегда индивидуально окрашено, всегда уникально. И в этом смысле у каждого человека свое мировоззрение, которое на свой лад воспроизводит отношение человека к миру. Отношение человека к миру является основным вопросом всякого мировоззрения. В мировоззрении «Я» и «мир» сопоставимы друг с другом.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80881A-F246-4CF4-820F-4D08ABD2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186" y="742387"/>
            <a:ext cx="3929743" cy="36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05318" y="974308"/>
            <a:ext cx="6073738" cy="2620540"/>
          </a:xfrm>
        </p:spPr>
        <p:txBody>
          <a:bodyPr>
            <a:noAutofit/>
          </a:bodyPr>
          <a:lstStyle/>
          <a:p>
            <a:pPr algn="l"/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5153" y="206188"/>
            <a:ext cx="58419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Философия представляет собой единство трех компонентов:</a:t>
            </a:r>
          </a:p>
        </p:txBody>
      </p:sp>
      <p:sp>
        <p:nvSpPr>
          <p:cNvPr id="3" name="Rectangle 2"/>
          <p:cNvSpPr/>
          <p:nvPr/>
        </p:nvSpPr>
        <p:spPr>
          <a:xfrm>
            <a:off x="215153" y="3765176"/>
            <a:ext cx="8659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71" y="829573"/>
            <a:ext cx="2558672" cy="33976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3060" y="1429695"/>
            <a:ext cx="559397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Теории</a:t>
            </a:r>
            <a:r>
              <a:rPr lang="ru-RU" dirty="0"/>
              <a:t> (Что есть? Как оно есть?), ) - объясняющей как устроен мир, природа, общество, человек.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Метода</a:t>
            </a:r>
            <a:r>
              <a:rPr lang="ru-RU" dirty="0"/>
              <a:t> - рационально-логически анализирующего универсальные отношения человека  с миром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Цели </a:t>
            </a:r>
            <a:r>
              <a:rPr lang="ru-RU" dirty="0"/>
              <a:t>(зачем?) - оринтирующей на смысложизненные ценности и идеалы истины, красоты и добра.</a:t>
            </a:r>
          </a:p>
        </p:txBody>
      </p:sp>
    </p:spTree>
    <p:extLst>
      <p:ext uri="{BB962C8B-B14F-4D97-AF65-F5344CB8AC3E}">
        <p14:creationId xmlns:p14="http://schemas.microsoft.com/office/powerpoint/2010/main" val="846462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26" y="214296"/>
            <a:ext cx="8959702" cy="482207"/>
          </a:xfrm>
          <a:solidFill>
            <a:schemeClr val="tx2">
              <a:lumMod val="10000"/>
              <a:lumOff val="9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Мировоззрение, его виды и формы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06326" y="750082"/>
            <a:ext cx="89597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itchFamily="18" charset="0"/>
                <a:cs typeface="Times New Roman" pitchFamily="18" charset="0"/>
              </a:rPr>
              <a:t>Мировоззрение-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система взглядов человека на мир (природа, общество, человек) в целом; отношение человека к миру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46852" y="1928808"/>
            <a:ext cx="2331407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dirty="0">
                <a:latin typeface="Times New Roman" pitchFamily="18" charset="0"/>
                <a:cs typeface="Times New Roman" pitchFamily="18" charset="0"/>
              </a:rPr>
              <a:t>три основные формы </a:t>
            </a:r>
          </a:p>
        </p:txBody>
      </p:sp>
      <p:cxnSp>
        <p:nvCxnSpPr>
          <p:cNvPr id="7" name="Прямая со стрелкой 6"/>
          <p:cNvCxnSpPr>
            <a:cxnSpLocks/>
            <a:stCxn id="3" idx="2"/>
          </p:cNvCxnSpPr>
          <p:nvPr/>
        </p:nvCxnSpPr>
        <p:spPr>
          <a:xfrm flipH="1">
            <a:off x="4571407" y="1396413"/>
            <a:ext cx="14770" cy="53299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290623" y="2357436"/>
            <a:ext cx="3156227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Мифология -</a:t>
            </a:r>
            <a:r>
              <a:rPr lang="ru-RU" sz="1350" dirty="0"/>
              <a:t> </a:t>
            </a:r>
          </a:p>
          <a:p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форма общественного сознания, мировоззрение древнего общества, которое совмещает в себе как фантастическое, так и реалистическое восприятие окружающей действительности.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572541" y="2518171"/>
            <a:ext cx="2398318" cy="1985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Религия - </a:t>
            </a:r>
          </a:p>
          <a:p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форма мировоззрения, основанная на вере в наличие фантастических, сверхъестественных сил, которые влияют на жизнь человека и окружающий мир. 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096550" y="2571750"/>
            <a:ext cx="2781176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itchFamily="18" charset="0"/>
                <a:cs typeface="Times New Roman" pitchFamily="18" charset="0"/>
              </a:rPr>
              <a:t>Философия </a:t>
            </a: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особый, научно-теоретический тип мировоззрения,</a:t>
            </a:r>
          </a:p>
          <a:p>
            <a:r>
              <a:rPr lang="ru-RU" sz="1500" dirty="0">
                <a:latin typeface="Times New Roman" pitchFamily="18" charset="0"/>
                <a:cs typeface="Times New Roman" pitchFamily="18" charset="0"/>
              </a:rPr>
              <a:t>основано на знании (а не на вере)</a:t>
            </a:r>
          </a:p>
        </p:txBody>
      </p:sp>
      <p:cxnSp>
        <p:nvCxnSpPr>
          <p:cNvPr id="17" name="Прямая со стрелкой 16"/>
          <p:cNvCxnSpPr>
            <a:stCxn id="5" idx="1"/>
          </p:cNvCxnSpPr>
          <p:nvPr/>
        </p:nvCxnSpPr>
        <p:spPr>
          <a:xfrm flipH="1">
            <a:off x="2911068" y="2113474"/>
            <a:ext cx="535784" cy="2315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5" idx="3"/>
          </p:cNvCxnSpPr>
          <p:nvPr/>
        </p:nvCxnSpPr>
        <p:spPr>
          <a:xfrm>
            <a:off x="5778259" y="2113474"/>
            <a:ext cx="526118" cy="2851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16200000" flipH="1">
            <a:off x="4438054" y="2384226"/>
            <a:ext cx="267894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Documents and Settings\Сафонова Наталья\Рабочий стол\картинки для презентаций\ma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0288" y="1457325"/>
            <a:ext cx="1114425" cy="1114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7" y="504094"/>
            <a:ext cx="50003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endParaRPr lang="ru-RU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–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это мировоззренческая форма духовной культуры, в которой взгляды и позиция человека представлены в рациональной форме, в виде теорий, понятий, умозаключений.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2" descr="http://static6.depositphotos.com/1018113/577/i/950/depositphotos_5771525-stock-photo-family-in-pa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985" y="406978"/>
            <a:ext cx="2920298" cy="43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0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6484" y="174812"/>
            <a:ext cx="849686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ФИЛОСОФСКОЕ МИРОВОЗЗРЕНИЕ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формирует картину мира на основе философии, которая выступает здесь в роли интегратора духовной культуры. Позиция человека по отношению к миру и самому себе является результатом синтеза научных знаний, духовных ценностей, мифологических образов, эстетических идеалов и моральных императивов.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Основные характеристики философского мировоззрения: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критичность,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незавершенность,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открытость.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Рациональное мировосприятие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Наличие системы доказательств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проблемное восприятие мира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Обьяснение мира посредством системы абстрактных понятий</a:t>
            </a:r>
          </a:p>
        </p:txBody>
      </p:sp>
    </p:spTree>
    <p:extLst>
      <p:ext uri="{BB962C8B-B14F-4D97-AF65-F5344CB8AC3E}">
        <p14:creationId xmlns:p14="http://schemas.microsoft.com/office/powerpoint/2010/main" val="4275990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480489"/>
            <a:ext cx="6229824" cy="552122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rgbClr val="0070C0"/>
                </a:solidFill>
              </a:rPr>
              <a:t>		</a:t>
            </a:r>
            <a:br>
              <a:rPr lang="ru-RU" sz="2800" b="1" dirty="0">
                <a:solidFill>
                  <a:srgbClr val="0070C0"/>
                </a:solidFill>
              </a:rPr>
            </a:br>
            <a:br>
              <a:rPr lang="ru-RU" sz="2800" b="1" dirty="0">
                <a:solidFill>
                  <a:srgbClr val="0070C0"/>
                </a:solidFill>
              </a:rPr>
            </a:br>
            <a:endParaRPr lang="en-US" sz="2800" b="1" dirty="0">
              <a:solidFill>
                <a:srgbClr val="0070C0"/>
              </a:solidFill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2050" name="Picture 2" descr="https://im0-tub-ru.yandex.net/i?id=bd82c74f54edfe12fcbcc717e22cf5b1-l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308" y="160595"/>
            <a:ext cx="2411146" cy="440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4927"/>
            <a:ext cx="80264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Философское мировоззрение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удовлетворяет одну из базовых потребностей человека – потребности в понимании основы и пределов своего существования. Существование человека многогранно.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875" y="1701294"/>
            <a:ext cx="417974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Основой существования человека является единство биологических, социальных и 	духовных факторов</a:t>
            </a:r>
            <a:r>
              <a:rPr lang="ru-RU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ru-RU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Философское мировоззрение обеспечивает </a:t>
            </a:r>
            <a:r>
              <a:rPr lang="ru-RU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СБАЛАНСИРОВАННОСТЬ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факторов существования.</a:t>
            </a:r>
          </a:p>
        </p:txBody>
      </p:sp>
    </p:spTree>
    <p:extLst>
      <p:ext uri="{BB962C8B-B14F-4D97-AF65-F5344CB8AC3E}">
        <p14:creationId xmlns:p14="http://schemas.microsoft.com/office/powerpoint/2010/main" val="310111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54" y="389533"/>
            <a:ext cx="2411146" cy="440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0282" y="174812"/>
            <a:ext cx="804731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1" dirty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ФИЛОСОФСКОЕ МИРОВОЗЗРЕНИЕ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представляет собой рационально-теоретическую форму мировоззрения. </a:t>
            </a:r>
          </a:p>
          <a:p>
            <a:pPr>
              <a:lnSpc>
                <a:spcPct val="150000"/>
              </a:lnSpc>
            </a:pPr>
            <a:endParaRPr lang="ru-RU" sz="2000" b="1" i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Философия это особый тип мировоззрения, который отличается от религии и мифологии тем, что его суждения основаны на: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знании (а не на вере либо вымысле)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рефлексивно (имеет место обращенность мысли на саму себя)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логично (имеет внутреннее единство и систему)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опирается на четкие понятия и категории.</a:t>
            </a:r>
          </a:p>
        </p:txBody>
      </p:sp>
    </p:spTree>
    <p:extLst>
      <p:ext uri="{BB962C8B-B14F-4D97-AF65-F5344CB8AC3E}">
        <p14:creationId xmlns:p14="http://schemas.microsoft.com/office/powerpoint/2010/main" val="3918930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Спасибо за внимание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8521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9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28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2436" y="341745"/>
            <a:ext cx="84512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Литература:</a:t>
            </a:r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Алексеев П.В. Философия в схемах и определениях: учебное пособие. М., 2013.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Дильтей В. Типы мировоззрения и обнаружение их в метафизических системах//Культурология. XX век: Антология. М.: Юрист, 1995. — С. 213–255.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Лохов С.А. Мировоззрение как объект философской рефлексии. (И.Кант, М. Хайдеггер, М. Шелер). Вестник Российского университета дружбы народов. 2003, №1 (9) с.29-37.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8255FE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Мамардашвили М. К.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Введение в философию. Появление философии на фоне мифа\\Необходимость себя М., 1996.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8255FE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Стрельник О.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ru-RU" dirty="0">
                <a:solidFill>
                  <a:srgbClr val="8255FE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Н.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 Философия. Краткий курс лекций. М., 2013. С. 7-10.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solidFill>
                  <a:srgbClr val="8255FE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Ясперс К.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Истоки происхождения философии//Введение в философию.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87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3"/>
            <a:ext cx="9143999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66" y="4607211"/>
            <a:ext cx="2411146" cy="44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9151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66" y="4607211"/>
            <a:ext cx="2411146" cy="44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32"/>
            <a:ext cx="9144000" cy="52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0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66" y="4607211"/>
            <a:ext cx="2411146" cy="44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22C6F-33B0-4315-A2C9-3C10EA64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err="1"/>
              <a:t>Фу́нкция</a:t>
            </a:r>
            <a:r>
              <a:rPr lang="ru-RU" b="1" dirty="0"/>
              <a:t> 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2BB92B-0334-4422-9DF8-A2459DB7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 (лат. </a:t>
            </a:r>
            <a:r>
              <a:rPr lang="ru-RU" dirty="0" err="1"/>
              <a:t>functio</a:t>
            </a:r>
            <a:r>
              <a:rPr lang="ru-RU" dirty="0"/>
              <a:t> — исполнение, совершение) — отношение между элементами, при котором изменение в одном элементе влечёт изменение в другом. </a:t>
            </a:r>
            <a:r>
              <a:rPr lang="ru-RU" b="1" dirty="0"/>
              <a:t>Функция</a:t>
            </a:r>
            <a:r>
              <a:rPr lang="ru-RU" dirty="0"/>
              <a:t> в философии — обязанность, круг деятельности.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52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258618"/>
            <a:ext cx="8866094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ИНТЕГРАТИВНАЯ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является квинтэссенцией основных идей и ценностей той или иной исторической эпохи, объединяя в единое смысловое целое различные формы культуры. С помощью философских категорий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она осуществляет синтез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объединение самых различных научных знаний в единую картину мира. 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не заменяет и не подменяет другие науки, вырабатывая философские категории, позволяющие синтезировать главные и основные выводы, остальных наук, относящиеся к общей картине мира и дающие представление о нем как о чем-то целом. При этом удается синтезировать, объединить в рамках единого мировоззрения самые различные явления. Это позволяет понять их место в изменяющемся мире, их взаимосвязь и правильно предвидеть их дальнейшее развитие. 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Таким образом, философия выполняет функцию синтеза знания. Философия представляет собой такую форму духовной культуры, которая выступает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интегратором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всех других форм.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7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822209"/>
            <a:ext cx="2166216" cy="3300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2436" y="64054"/>
            <a:ext cx="893156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КРИТИЧЕСКАЯ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Еще одной важной функцией философии является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критическая.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Осуществляя рефлексию над предельными основаниями культуры, философия подвергает сомнению идеи и смыслы, утратившие современность и актуальность. Можно сказать, что культурный прогресс возможен только потому, что человек способен ставить под сомнение устоявшиеся правила и заглядывать за привычные горизонты.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4561" y="2419927"/>
            <a:ext cx="65333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Критичность является основой движения философской мысли.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вообще началась как сомнение в достоверности предлагаемого мифом знания о мире. Принципиально критический характер философии отмечали мыслители разных эпох: Ф. Бэкон, Р. Декарт, Д. Юм, И. Кант. Все они считали, что философствовать — значит сомневаться.</a:t>
            </a:r>
          </a:p>
        </p:txBody>
      </p:sp>
    </p:spTree>
    <p:extLst>
      <p:ext uri="{BB962C8B-B14F-4D97-AF65-F5344CB8AC3E}">
        <p14:creationId xmlns:p14="http://schemas.microsoft.com/office/powerpoint/2010/main" val="128467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749</Words>
  <Application>Microsoft Office PowerPoint</Application>
  <PresentationFormat>Экран (16:9)</PresentationFormat>
  <Paragraphs>213</Paragraphs>
  <Slides>38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Times New Roman</vt:lpstr>
      <vt:lpstr>Trebuchet MS</vt:lpstr>
      <vt:lpstr>Verdana</vt:lpstr>
      <vt:lpstr>Wingdings</vt:lpstr>
      <vt:lpstr>Office Theme</vt:lpstr>
      <vt:lpstr>Презентация PowerPoint</vt:lpstr>
      <vt:lpstr>  Базовое определение:</vt:lpstr>
      <vt:lpstr>    </vt:lpstr>
      <vt:lpstr>    </vt:lpstr>
      <vt:lpstr>    </vt:lpstr>
      <vt:lpstr>    </vt:lpstr>
      <vt:lpstr>Фу́нкция  </vt:lpstr>
      <vt:lpstr> </vt:lpstr>
      <vt:lpstr>   </vt:lpstr>
      <vt:lpstr>   </vt:lpstr>
      <vt:lpstr>   </vt:lpstr>
      <vt:lpstr> </vt:lpstr>
      <vt:lpstr>   Фридрих Ницше 1844 - 1900 </vt:lpstr>
      <vt:lpstr> </vt:lpstr>
      <vt:lpstr> </vt:lpstr>
      <vt:lpstr> </vt:lpstr>
      <vt:lpstr> </vt:lpstr>
      <vt:lpstr>     </vt:lpstr>
      <vt:lpstr>   </vt:lpstr>
      <vt:lpstr>   </vt:lpstr>
      <vt:lpstr>   </vt:lpstr>
      <vt:lpstr>Презентация PowerPoint</vt:lpstr>
      <vt:lpstr> </vt:lpstr>
      <vt:lpstr>  </vt:lpstr>
      <vt:lpstr>Презентация PowerPoint</vt:lpstr>
      <vt:lpstr>Презентация PowerPoint</vt:lpstr>
      <vt:lpstr> </vt:lpstr>
      <vt:lpstr> </vt:lpstr>
      <vt:lpstr> </vt:lpstr>
      <vt:lpstr>Мировоззрение, его виды и формы</vt:lpstr>
      <vt:lpstr> </vt:lpstr>
      <vt:lpstr>    </vt:lpstr>
      <vt:lpstr>    </vt:lpstr>
      <vt:lpstr>    </vt:lpstr>
      <vt:lpstr>Презентация PowerPoint</vt:lpstr>
      <vt:lpstr>    </vt:lpstr>
      <vt:lpstr>  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Лохов Сергей Александрович</cp:lastModifiedBy>
  <cp:revision>103</cp:revision>
  <dcterms:created xsi:type="dcterms:W3CDTF">2017-01-25T11:18:17Z</dcterms:created>
  <dcterms:modified xsi:type="dcterms:W3CDTF">2023-06-22T05:53:32Z</dcterms:modified>
</cp:coreProperties>
</file>